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Alfa Slab On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lfaSlabOn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a8150bd8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a8150bd8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a8150bd8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a8150bd8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b24ee6db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b24ee6db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be017fa9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be017fa9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be017fa9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be017fa9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e017fa9f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be017fa9f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be017fa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be017fa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be017fa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be017fa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be017fa9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be017f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be017fa9f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be017fa9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a8150bd8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a8150bd8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be017fa9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be017fa9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be017fa9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be017fa9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be017fa9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e017fa9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a8150bd8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a8150bd8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a8150bd8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a8150bd8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a8150bd8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a8150bd8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a8150bd8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8150bd8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be017fa9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be017fa9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a8150bd8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a8150bd8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a8150bd8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a8150bd8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IEEE_802.11a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776025"/>
            <a:ext cx="8520600" cy="20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200"/>
              <a:t>Qualcomm Makeathon</a:t>
            </a:r>
            <a:endParaRPr sz="4200"/>
          </a:p>
          <a:p>
            <a:pPr indent="0" lvl="0" marL="0" rtl="0" algn="ctr">
              <a:spcBef>
                <a:spcPts val="0"/>
              </a:spcBef>
              <a:spcAft>
                <a:spcPts val="0"/>
              </a:spcAft>
              <a:buNone/>
            </a:pPr>
            <a:r>
              <a:rPr b="1" lang="en-GB" sz="2400">
                <a:solidFill>
                  <a:schemeClr val="dk2"/>
                </a:solidFill>
                <a:latin typeface="Proxima Nova"/>
                <a:ea typeface="Proxima Nova"/>
                <a:cs typeface="Proxima Nova"/>
                <a:sym typeface="Proxima Nova"/>
              </a:rPr>
              <a:t>Timeline Application Challenge - Final Design</a:t>
            </a:r>
            <a:endParaRPr b="1" sz="24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sz="4200"/>
          </a:p>
        </p:txBody>
      </p:sp>
      <p:sp>
        <p:nvSpPr>
          <p:cNvPr id="57" name="Google Shape;57;p13"/>
          <p:cNvSpPr txBox="1"/>
          <p:nvPr>
            <p:ph idx="1" type="subTitle"/>
          </p:nvPr>
        </p:nvSpPr>
        <p:spPr>
          <a:xfrm>
            <a:off x="311700" y="27815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rPr lang="en-GB"/>
              <a:t>Submitted by - </a:t>
            </a:r>
            <a:r>
              <a:rPr b="1" lang="en-GB" u="sng"/>
              <a:t>Team ‘TOO’</a:t>
            </a:r>
            <a:endParaRPr b="1" u="sng"/>
          </a:p>
          <a:p>
            <a:pPr indent="0" lvl="0" marL="0" rtl="0" algn="ctr">
              <a:spcBef>
                <a:spcPts val="0"/>
              </a:spcBef>
              <a:spcAft>
                <a:spcPts val="0"/>
              </a:spcAft>
              <a:buNone/>
            </a:pPr>
            <a:r>
              <a:rPr lang="en-GB"/>
              <a:t>Soumyarup Lahiri</a:t>
            </a:r>
            <a:endParaRPr/>
          </a:p>
          <a:p>
            <a:pPr indent="0" lvl="0" marL="0" rtl="0" algn="ctr">
              <a:spcBef>
                <a:spcPts val="0"/>
              </a:spcBef>
              <a:spcAft>
                <a:spcPts val="0"/>
              </a:spcAft>
              <a:buNone/>
            </a:pPr>
            <a:r>
              <a:rPr lang="en-GB"/>
              <a:t>Shubham Saha</a:t>
            </a:r>
            <a:endParaRPr/>
          </a:p>
          <a:p>
            <a:pPr indent="0" lvl="0" marL="0" rtl="0" algn="ctr">
              <a:spcBef>
                <a:spcPts val="0"/>
              </a:spcBef>
              <a:spcAft>
                <a:spcPts val="0"/>
              </a:spcAft>
              <a:buNone/>
            </a:pPr>
            <a:r>
              <a:rPr lang="en-GB"/>
              <a:t>Pranav A. Taukari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Parsed log output</a:t>
            </a:r>
            <a:endParaRPr/>
          </a:p>
        </p:txBody>
      </p:sp>
      <p:pic>
        <p:nvPicPr>
          <p:cNvPr id="117" name="Google Shape;117;p22"/>
          <p:cNvPicPr preferRelativeResize="0"/>
          <p:nvPr/>
        </p:nvPicPr>
        <p:blipFill rotWithShape="1">
          <a:blip r:embed="rId3">
            <a:alphaModFix/>
          </a:blip>
          <a:srcRect b="38788" l="51512" r="389" t="16534"/>
          <a:stretch/>
        </p:blipFill>
        <p:spPr>
          <a:xfrm>
            <a:off x="890575" y="1107700"/>
            <a:ext cx="7362850" cy="3846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Parsed log output (Menu Interface)</a:t>
            </a:r>
            <a:endParaRPr/>
          </a:p>
        </p:txBody>
      </p:sp>
      <p:pic>
        <p:nvPicPr>
          <p:cNvPr id="123" name="Google Shape;123;p23"/>
          <p:cNvPicPr preferRelativeResize="0"/>
          <p:nvPr/>
        </p:nvPicPr>
        <p:blipFill rotWithShape="1">
          <a:blip r:embed="rId3">
            <a:alphaModFix/>
          </a:blip>
          <a:srcRect b="33885" l="51399" r="585" t="7833"/>
          <a:stretch/>
        </p:blipFill>
        <p:spPr>
          <a:xfrm>
            <a:off x="1775313" y="1139675"/>
            <a:ext cx="5593373" cy="3818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Parsed log output (Menu Interface)</a:t>
            </a:r>
            <a:endParaRPr/>
          </a:p>
          <a:p>
            <a:pPr indent="0" lvl="0" marL="0" rtl="0" algn="l">
              <a:spcBef>
                <a:spcPts val="0"/>
              </a:spcBef>
              <a:spcAft>
                <a:spcPts val="0"/>
              </a:spcAft>
              <a:buNone/>
            </a:pPr>
            <a:r>
              <a:t/>
            </a:r>
            <a:endParaRPr/>
          </a:p>
        </p:txBody>
      </p:sp>
      <p:sp>
        <p:nvSpPr>
          <p:cNvPr id="129" name="Google Shape;129;p24"/>
          <p:cNvSpPr txBox="1"/>
          <p:nvPr/>
        </p:nvSpPr>
        <p:spPr>
          <a:xfrm>
            <a:off x="4843550" y="2148150"/>
            <a:ext cx="4300500" cy="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roxima Nova"/>
                <a:ea typeface="Proxima Nova"/>
                <a:cs typeface="Proxima Nova"/>
                <a:sym typeface="Proxima Nova"/>
              </a:rPr>
              <a:t>‘mac_address.txt’ contains the list of MAC addresses.</a:t>
            </a:r>
            <a:endParaRPr sz="1000">
              <a:latin typeface="Proxima Nova"/>
              <a:ea typeface="Proxima Nova"/>
              <a:cs typeface="Proxima Nova"/>
              <a:sym typeface="Proxima Nova"/>
            </a:endParaRPr>
          </a:p>
          <a:p>
            <a:pPr indent="0" lvl="0" marL="0" rtl="0" algn="l">
              <a:spcBef>
                <a:spcPts val="0"/>
              </a:spcBef>
              <a:spcAft>
                <a:spcPts val="0"/>
              </a:spcAft>
              <a:buNone/>
            </a:pPr>
            <a:r>
              <a:rPr lang="en-GB" sz="1000">
                <a:latin typeface="Proxima Nova"/>
                <a:ea typeface="Proxima Nova"/>
                <a:cs typeface="Proxima Nova"/>
                <a:sym typeface="Proxima Nova"/>
              </a:rPr>
              <a:t>Parsed log file is created for each STA and is identified by the MAC address.</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id="130" name="Google Shape;130;p24"/>
          <p:cNvPicPr preferRelativeResize="0"/>
          <p:nvPr/>
        </p:nvPicPr>
        <p:blipFill rotWithShape="1">
          <a:blip r:embed="rId3">
            <a:alphaModFix/>
          </a:blip>
          <a:srcRect b="35197" l="51414" r="703" t="7672"/>
          <a:stretch/>
        </p:blipFill>
        <p:spPr>
          <a:xfrm>
            <a:off x="194550" y="1520163"/>
            <a:ext cx="4541088" cy="3047876"/>
          </a:xfrm>
          <a:prstGeom prst="rect">
            <a:avLst/>
          </a:prstGeom>
          <a:noFill/>
          <a:ln>
            <a:noFill/>
          </a:ln>
        </p:spPr>
      </p:pic>
      <p:pic>
        <p:nvPicPr>
          <p:cNvPr id="131" name="Google Shape;131;p24"/>
          <p:cNvPicPr preferRelativeResize="0"/>
          <p:nvPr/>
        </p:nvPicPr>
        <p:blipFill rotWithShape="1">
          <a:blip r:embed="rId4">
            <a:alphaModFix/>
          </a:blip>
          <a:srcRect b="70232" l="51418" r="647" t="16282"/>
          <a:stretch/>
        </p:blipFill>
        <p:spPr>
          <a:xfrm>
            <a:off x="4843550" y="2708925"/>
            <a:ext cx="4236298" cy="67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Explained</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Parsing Statements:</a:t>
            </a:r>
            <a:endParaRPr/>
          </a:p>
          <a:p>
            <a:pPr indent="-342900" lvl="0" marL="457200" rtl="0" algn="l">
              <a:spcBef>
                <a:spcPts val="1600"/>
              </a:spcBef>
              <a:spcAft>
                <a:spcPts val="0"/>
              </a:spcAft>
              <a:buSzPts val="1800"/>
              <a:buChar char="●"/>
            </a:pPr>
            <a:r>
              <a:rPr lang="en-GB"/>
              <a:t>The Algorithm analyses the raw log file line-by-line.</a:t>
            </a:r>
            <a:endParaRPr/>
          </a:p>
          <a:p>
            <a:pPr indent="-342900" lvl="0" marL="457200" rtl="0" algn="l">
              <a:spcBef>
                <a:spcPts val="0"/>
              </a:spcBef>
              <a:spcAft>
                <a:spcPts val="0"/>
              </a:spcAft>
              <a:buSzPts val="1800"/>
              <a:buChar char="●"/>
            </a:pPr>
            <a:r>
              <a:rPr lang="en-GB"/>
              <a:t>In a simple yet efficient manner, it looks for keywords present in each line.</a:t>
            </a:r>
            <a:endParaRPr/>
          </a:p>
          <a:p>
            <a:pPr indent="-342900" lvl="0" marL="457200" rtl="0" algn="l">
              <a:spcBef>
                <a:spcPts val="0"/>
              </a:spcBef>
              <a:spcAft>
                <a:spcPts val="0"/>
              </a:spcAft>
              <a:buSzPts val="1800"/>
              <a:buChar char="●"/>
            </a:pPr>
            <a:r>
              <a:rPr lang="en-GB"/>
              <a:t>Based on the keywords, text has been added to convey the information in a more human readable format.</a:t>
            </a:r>
            <a:endParaRPr/>
          </a:p>
          <a:p>
            <a:pPr indent="-342900" lvl="0" marL="457200" rtl="0" algn="l">
              <a:spcBef>
                <a:spcPts val="0"/>
              </a:spcBef>
              <a:spcAft>
                <a:spcPts val="0"/>
              </a:spcAft>
              <a:buSzPts val="1800"/>
              <a:buChar char="●"/>
            </a:pPr>
            <a:r>
              <a:rPr lang="en-GB"/>
              <a:t>For every raw debug line, the parsed output is stored in a file along with the time (from Router startup) at which the ATH10K driver output the statement.</a:t>
            </a:r>
            <a:endParaRPr/>
          </a:p>
          <a:p>
            <a:pPr indent="-342900" lvl="0" marL="457200" rtl="0" algn="l">
              <a:spcBef>
                <a:spcPts val="0"/>
              </a:spcBef>
              <a:spcAft>
                <a:spcPts val="0"/>
              </a:spcAft>
              <a:buSzPts val="1800"/>
              <a:buChar char="●"/>
            </a:pPr>
            <a:r>
              <a:rPr lang="en-GB"/>
              <a:t>Everything is categorized based on the STA MAC Address that is given in the raw output line itself.</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Explained</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Parsing hex-codes:</a:t>
            </a:r>
            <a:endParaRPr/>
          </a:p>
          <a:p>
            <a:pPr indent="-342900" lvl="0" marL="457200" rtl="0" algn="l">
              <a:spcBef>
                <a:spcPts val="1600"/>
              </a:spcBef>
              <a:spcAft>
                <a:spcPts val="0"/>
              </a:spcAft>
              <a:buSzPts val="1800"/>
              <a:buChar char="●"/>
            </a:pPr>
            <a:r>
              <a:rPr lang="en-GB"/>
              <a:t>There are certain hex-codes printed in the raw log that convey information on WMI Peer Flags.</a:t>
            </a:r>
            <a:endParaRPr/>
          </a:p>
          <a:p>
            <a:pPr indent="-342900" lvl="0" marL="457200" rtl="0" algn="l">
              <a:spcBef>
                <a:spcPts val="0"/>
              </a:spcBef>
              <a:spcAft>
                <a:spcPts val="0"/>
              </a:spcAft>
              <a:buSzPts val="1800"/>
              <a:buChar char="●"/>
            </a:pPr>
            <a:r>
              <a:rPr lang="en-GB"/>
              <a:t>These hex-codes are parsed in to the corresponding flags using another algorithm that analyzes the hex-code bit by bit.</a:t>
            </a:r>
            <a:endParaRPr/>
          </a:p>
          <a:p>
            <a:pPr indent="-342900" lvl="0" marL="457200" rtl="0" algn="l">
              <a:spcBef>
                <a:spcPts val="0"/>
              </a:spcBef>
              <a:spcAft>
                <a:spcPts val="0"/>
              </a:spcAft>
              <a:buSzPts val="1800"/>
              <a:buChar char="●"/>
            </a:pPr>
            <a:r>
              <a:rPr lang="en-GB"/>
              <a:t>The WMI flags also depend on the WMI version that is being used. We have only taken the WMI Main version for simplicity.</a:t>
            </a:r>
            <a:endParaRPr/>
          </a:p>
          <a:p>
            <a:pPr indent="-342900" lvl="0" marL="457200" rtl="0" algn="l">
              <a:spcBef>
                <a:spcPts val="0"/>
              </a:spcBef>
              <a:spcAft>
                <a:spcPts val="0"/>
              </a:spcAft>
              <a:buSzPts val="1800"/>
              <a:buChar char="●"/>
            </a:pPr>
            <a:r>
              <a:rPr lang="en-GB"/>
              <a:t>We identified a pattern that maps the hex-codes to the WMI Peer Flags, and the algorithm utilizes that pattern.</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50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GUI Application</a:t>
            </a:r>
            <a:endParaRPr/>
          </a:p>
        </p:txBody>
      </p:sp>
      <p:pic>
        <p:nvPicPr>
          <p:cNvPr id="149" name="Google Shape;149;p27"/>
          <p:cNvPicPr preferRelativeResize="0"/>
          <p:nvPr/>
        </p:nvPicPr>
        <p:blipFill rotWithShape="1">
          <a:blip r:embed="rId3">
            <a:alphaModFix/>
          </a:blip>
          <a:srcRect b="7032" l="5270" r="54189" t="8650"/>
          <a:stretch/>
        </p:blipFill>
        <p:spPr>
          <a:xfrm>
            <a:off x="2899363" y="1152475"/>
            <a:ext cx="3345274" cy="3913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06788" y="250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GUI Application</a:t>
            </a:r>
            <a:endParaRPr/>
          </a:p>
        </p:txBody>
      </p:sp>
      <p:pic>
        <p:nvPicPr>
          <p:cNvPr id="155" name="Google Shape;155;p28"/>
          <p:cNvPicPr preferRelativeResize="0"/>
          <p:nvPr/>
        </p:nvPicPr>
        <p:blipFill rotWithShape="1">
          <a:blip r:embed="rId3">
            <a:alphaModFix/>
          </a:blip>
          <a:srcRect b="7032" l="5332" r="53958" t="8650"/>
          <a:stretch/>
        </p:blipFill>
        <p:spPr>
          <a:xfrm>
            <a:off x="2966000" y="1152475"/>
            <a:ext cx="3202176" cy="3938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42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GUI Application</a:t>
            </a:r>
            <a:endParaRPr/>
          </a:p>
          <a:p>
            <a:pPr indent="0" lvl="0" marL="0" rtl="0" algn="l">
              <a:spcBef>
                <a:spcPts val="0"/>
              </a:spcBef>
              <a:spcAft>
                <a:spcPts val="0"/>
              </a:spcAft>
              <a:buNone/>
            </a:pPr>
            <a:r>
              <a:t/>
            </a:r>
            <a:endParaRPr/>
          </a:p>
        </p:txBody>
      </p:sp>
      <p:pic>
        <p:nvPicPr>
          <p:cNvPr id="161" name="Google Shape;161;p29"/>
          <p:cNvPicPr preferRelativeResize="0"/>
          <p:nvPr/>
        </p:nvPicPr>
        <p:blipFill rotWithShape="1">
          <a:blip r:embed="rId3">
            <a:alphaModFix/>
          </a:blip>
          <a:srcRect b="6844" l="5284" r="54096" t="8653"/>
          <a:stretch/>
        </p:blipFill>
        <p:spPr>
          <a:xfrm>
            <a:off x="2846575" y="1152475"/>
            <a:ext cx="3450850" cy="3903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251700" y="220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GUI Application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7" name="Google Shape;167;p30"/>
          <p:cNvPicPr preferRelativeResize="0"/>
          <p:nvPr/>
        </p:nvPicPr>
        <p:blipFill rotWithShape="1">
          <a:blip r:embed="rId3">
            <a:alphaModFix/>
          </a:blip>
          <a:srcRect b="7047" l="5064" r="54096" t="8649"/>
          <a:stretch/>
        </p:blipFill>
        <p:spPr>
          <a:xfrm>
            <a:off x="2896800" y="1152475"/>
            <a:ext cx="3359198" cy="3900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Pros &amp; Cons</a:t>
            </a:r>
            <a:endParaRPr/>
          </a:p>
        </p:txBody>
      </p:sp>
      <p:sp>
        <p:nvSpPr>
          <p:cNvPr id="173" name="Google Shape;173;p31"/>
          <p:cNvSpPr txBox="1"/>
          <p:nvPr>
            <p:ph idx="1" type="body"/>
          </p:nvPr>
        </p:nvSpPr>
        <p:spPr>
          <a:xfrm>
            <a:off x="311700" y="1152475"/>
            <a:ext cx="8520600" cy="3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Pros:</a:t>
            </a:r>
            <a:endParaRPr/>
          </a:p>
          <a:p>
            <a:pPr indent="-342900" lvl="0" marL="457200" rtl="0" algn="l">
              <a:spcBef>
                <a:spcPts val="1600"/>
              </a:spcBef>
              <a:spcAft>
                <a:spcPts val="0"/>
              </a:spcAft>
              <a:buSzPts val="1800"/>
              <a:buChar char="●"/>
            </a:pPr>
            <a:r>
              <a:rPr lang="en-GB"/>
              <a:t>Simple yet efficient algorithm to debug messages.</a:t>
            </a:r>
            <a:endParaRPr/>
          </a:p>
          <a:p>
            <a:pPr indent="-342900" lvl="0" marL="457200" rtl="0" algn="l">
              <a:spcBef>
                <a:spcPts val="0"/>
              </a:spcBef>
              <a:spcAft>
                <a:spcPts val="0"/>
              </a:spcAft>
              <a:buSzPts val="1800"/>
              <a:buChar char="●"/>
            </a:pPr>
            <a:r>
              <a:rPr lang="en-GB"/>
              <a:t>Hex-codes are properly decoded and WMI Peer Flags are printed.</a:t>
            </a:r>
            <a:endParaRPr/>
          </a:p>
          <a:p>
            <a:pPr indent="-342900" lvl="0" marL="457200" rtl="0" algn="l">
              <a:spcBef>
                <a:spcPts val="0"/>
              </a:spcBef>
              <a:spcAft>
                <a:spcPts val="0"/>
              </a:spcAft>
              <a:buSzPts val="1800"/>
              <a:buChar char="●"/>
            </a:pPr>
            <a:r>
              <a:rPr lang="en-GB"/>
              <a:t>Minimalistic GUI that is intuitive to understand, even for a new user.</a:t>
            </a:r>
            <a:endParaRPr/>
          </a:p>
          <a:p>
            <a:pPr indent="-342900" lvl="0" marL="457200" rtl="0" algn="l">
              <a:spcBef>
                <a:spcPts val="0"/>
              </a:spcBef>
              <a:spcAft>
                <a:spcPts val="0"/>
              </a:spcAft>
              <a:buSzPts val="1800"/>
              <a:buChar char="●"/>
            </a:pPr>
            <a:r>
              <a:rPr lang="en-GB"/>
              <a:t>Can be used in a development environment in order to efficiently parse raw data when a lot of STAs are present.</a:t>
            </a:r>
            <a:endParaRPr/>
          </a:p>
          <a:p>
            <a:pPr indent="0" lvl="0" marL="0" rtl="0" algn="l">
              <a:spcBef>
                <a:spcPts val="1600"/>
              </a:spcBef>
              <a:spcAft>
                <a:spcPts val="0"/>
              </a:spcAft>
              <a:buNone/>
            </a:pPr>
            <a:r>
              <a:rPr lang="en-GB"/>
              <a:t>Cons:</a:t>
            </a:r>
            <a:endParaRPr/>
          </a:p>
          <a:p>
            <a:pPr indent="-342900" lvl="0" marL="457200" rtl="0" algn="l">
              <a:spcBef>
                <a:spcPts val="1600"/>
              </a:spcBef>
              <a:spcAft>
                <a:spcPts val="0"/>
              </a:spcAft>
              <a:buSzPts val="1800"/>
              <a:buChar char="●"/>
            </a:pPr>
            <a:r>
              <a:rPr lang="en-GB"/>
              <a:t>More debug messages can be parsed for more information on the Router activity.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Objective</a:t>
            </a:r>
            <a:endParaRPr/>
          </a:p>
        </p:txBody>
      </p:sp>
      <p:sp>
        <p:nvSpPr>
          <p:cNvPr id="63" name="Google Shape;63;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GB" sz="2400"/>
              <a:t>To create an event timeline for the debug log output given by the ATH10K Driver and display it in an understandable manner</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Scaling this application</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In order to scale this application in the future, the following can be done:</a:t>
            </a:r>
            <a:endParaRPr sz="2200"/>
          </a:p>
          <a:p>
            <a:pPr indent="-368300" lvl="0" marL="457200" rtl="0" algn="l">
              <a:spcBef>
                <a:spcPts val="1600"/>
              </a:spcBef>
              <a:spcAft>
                <a:spcPts val="0"/>
              </a:spcAft>
              <a:buSzPts val="2200"/>
              <a:buChar char="●"/>
            </a:pPr>
            <a:r>
              <a:rPr lang="en-GB" sz="2200"/>
              <a:t>All the debug messages are given in the ‘mac.c’ file of the ATH10K driver source-code, and hence they can be understood.</a:t>
            </a:r>
            <a:endParaRPr sz="2200"/>
          </a:p>
          <a:p>
            <a:pPr indent="-368300" lvl="0" marL="457200" rtl="0" algn="l">
              <a:spcBef>
                <a:spcPts val="0"/>
              </a:spcBef>
              <a:spcAft>
                <a:spcPts val="0"/>
              </a:spcAft>
              <a:buSzPts val="2200"/>
              <a:buChar char="●"/>
            </a:pPr>
            <a:r>
              <a:rPr lang="en-GB" sz="2200"/>
              <a:t>Based on the raw messages above, keywords can be identified in the raw log, and can be further parsed.</a:t>
            </a:r>
            <a:endParaRPr sz="2200"/>
          </a:p>
          <a:p>
            <a:pPr indent="-368300" lvl="0" marL="457200" rtl="0" algn="l">
              <a:spcBef>
                <a:spcPts val="0"/>
              </a:spcBef>
              <a:spcAft>
                <a:spcPts val="0"/>
              </a:spcAft>
              <a:buSzPts val="2200"/>
              <a:buChar char="●"/>
            </a:pPr>
            <a:r>
              <a:rPr lang="en-GB" sz="2200"/>
              <a:t>WMI versions can be identified in order to map WMI Peer Flags for those versions (other than the Main version).</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brief summary</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The f</a:t>
            </a:r>
            <a:r>
              <a:rPr lang="en-GB" sz="2200"/>
              <a:t>ollowing was implemented:</a:t>
            </a:r>
            <a:endParaRPr sz="2200"/>
          </a:p>
          <a:p>
            <a:pPr indent="-368300" lvl="0" marL="457200" rtl="0" algn="l">
              <a:spcBef>
                <a:spcPts val="1600"/>
              </a:spcBef>
              <a:spcAft>
                <a:spcPts val="0"/>
              </a:spcAft>
              <a:buSzPts val="2200"/>
              <a:buChar char="●"/>
            </a:pPr>
            <a:r>
              <a:rPr lang="en-GB" sz="2200"/>
              <a:t>Customized firmware of OpenWRT was flashed into the router.</a:t>
            </a:r>
            <a:endParaRPr sz="2200"/>
          </a:p>
          <a:p>
            <a:pPr indent="-368300" lvl="0" marL="457200" rtl="0" algn="l">
              <a:spcBef>
                <a:spcPts val="0"/>
              </a:spcBef>
              <a:spcAft>
                <a:spcPts val="0"/>
              </a:spcAft>
              <a:buSzPts val="2200"/>
              <a:buChar char="●"/>
            </a:pPr>
            <a:r>
              <a:rPr lang="en-GB" sz="2200"/>
              <a:t>Raw log data was periodically and automatically fetched from the router.</a:t>
            </a:r>
            <a:endParaRPr sz="2200"/>
          </a:p>
          <a:p>
            <a:pPr indent="-368300" lvl="0" marL="457200" rtl="0" algn="l">
              <a:spcBef>
                <a:spcPts val="0"/>
              </a:spcBef>
              <a:spcAft>
                <a:spcPts val="0"/>
              </a:spcAft>
              <a:buSzPts val="2200"/>
              <a:buChar char="●"/>
            </a:pPr>
            <a:r>
              <a:rPr lang="en-GB" sz="2200"/>
              <a:t>An application was created that parses the raw log data, categorizes it based on the STA, decodes hex-codes, and displays it in a human readable format.</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problem explained</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ATH10K is the mac80211 wireless driver for Qualcomm Atheros QCA988x family of chips, which support </a:t>
            </a:r>
            <a:r>
              <a:rPr lang="en-GB" u="sng">
                <a:solidFill>
                  <a:schemeClr val="hlink"/>
                </a:solidFill>
                <a:hlinkClick r:id="rId3"/>
              </a:rPr>
              <a:t>IEEE 802.11ac</a:t>
            </a:r>
            <a:r>
              <a:rPr lang="en-GB"/>
              <a:t>.</a:t>
            </a:r>
            <a:endParaRPr/>
          </a:p>
          <a:p>
            <a:pPr indent="-342900" lvl="0" marL="457200" rtl="0" algn="l">
              <a:spcBef>
                <a:spcPts val="0"/>
              </a:spcBef>
              <a:spcAft>
                <a:spcPts val="0"/>
              </a:spcAft>
              <a:buSzPts val="1800"/>
              <a:buChar char="●"/>
            </a:pPr>
            <a:r>
              <a:rPr lang="en-GB"/>
              <a:t>The driver provides a lot of information in the form of debug log outputs, which can be accessed by setting the debug mask in the ath10k_core module.</a:t>
            </a:r>
            <a:endParaRPr/>
          </a:p>
          <a:p>
            <a:pPr indent="-342900" lvl="0" marL="457200" rtl="0" algn="l">
              <a:spcBef>
                <a:spcPts val="0"/>
              </a:spcBef>
              <a:spcAft>
                <a:spcPts val="0"/>
              </a:spcAft>
              <a:buSzPts val="1800"/>
              <a:buChar char="●"/>
            </a:pPr>
            <a:r>
              <a:rPr lang="en-GB"/>
              <a:t>When the router has been running for a long time, there are a large number of log outputs that get generated, which contain information on the interaction between the AP (Access Point) and the STA (Station/Client).</a:t>
            </a:r>
            <a:endParaRPr/>
          </a:p>
          <a:p>
            <a:pPr indent="-342900" lvl="0" marL="457200" rtl="0" algn="l">
              <a:spcBef>
                <a:spcPts val="0"/>
              </a:spcBef>
              <a:spcAft>
                <a:spcPts val="0"/>
              </a:spcAft>
              <a:buSzPts val="1800"/>
              <a:buChar char="●"/>
            </a:pPr>
            <a:r>
              <a:rPr lang="en-GB"/>
              <a:t>These log outputs can be easily accessed, but are difficult to read as the errors and warnings are in hexadecimal form.</a:t>
            </a:r>
            <a:endParaRPr/>
          </a:p>
          <a:p>
            <a:pPr indent="-342900" lvl="0" marL="457200" rtl="0" algn="l">
              <a:spcBef>
                <a:spcPts val="0"/>
              </a:spcBef>
              <a:spcAft>
                <a:spcPts val="0"/>
              </a:spcAft>
              <a:buSzPts val="1800"/>
              <a:buChar char="●"/>
            </a:pPr>
            <a:r>
              <a:rPr lang="en-GB"/>
              <a:t>The challenge is to parse these messages in a human readable form, for rapid debugging of any issues that may occur.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did</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We were given the Archer C6 wireless router, which is powered by the Qualcomm Atheros 9888 Chipset.</a:t>
            </a:r>
            <a:endParaRPr sz="2000"/>
          </a:p>
          <a:p>
            <a:pPr indent="-355600" lvl="0" marL="457200" rtl="0" algn="l">
              <a:spcBef>
                <a:spcPts val="0"/>
              </a:spcBef>
              <a:spcAft>
                <a:spcPts val="0"/>
              </a:spcAft>
              <a:buSzPts val="2000"/>
              <a:buChar char="●"/>
            </a:pPr>
            <a:r>
              <a:rPr lang="en-GB" sz="2000"/>
              <a:t>The firmware of the router was removed, and OpenWrt was installed in its place.</a:t>
            </a:r>
            <a:endParaRPr sz="2000"/>
          </a:p>
          <a:p>
            <a:pPr indent="-355600" lvl="0" marL="457200" rtl="0" algn="l">
              <a:spcBef>
                <a:spcPts val="0"/>
              </a:spcBef>
              <a:spcAft>
                <a:spcPts val="0"/>
              </a:spcAft>
              <a:buSzPts val="2000"/>
              <a:buChar char="●"/>
            </a:pPr>
            <a:r>
              <a:rPr lang="en-GB" sz="2000"/>
              <a:t>A custom image of the OpenWrt firmware was compiled using the </a:t>
            </a:r>
            <a:r>
              <a:rPr b="1" lang="en-GB" sz="2000"/>
              <a:t>menuconfig</a:t>
            </a:r>
            <a:r>
              <a:rPr lang="en-GB" sz="2000"/>
              <a:t> utility with </a:t>
            </a:r>
            <a:r>
              <a:rPr b="1" lang="en-GB" sz="2000"/>
              <a:t>kmod-ath10k &amp; debug </a:t>
            </a:r>
            <a:r>
              <a:rPr lang="en-GB" sz="2000"/>
              <a:t>enabled.</a:t>
            </a:r>
            <a:endParaRPr sz="2000"/>
          </a:p>
          <a:p>
            <a:pPr indent="-355600" lvl="0" marL="457200" rtl="0" algn="l">
              <a:spcBef>
                <a:spcPts val="0"/>
              </a:spcBef>
              <a:spcAft>
                <a:spcPts val="0"/>
              </a:spcAft>
              <a:buSzPts val="2000"/>
              <a:buChar char="●"/>
            </a:pPr>
            <a:r>
              <a:rPr lang="en-GB" sz="2000"/>
              <a:t>We also included support for </a:t>
            </a:r>
            <a:r>
              <a:rPr b="1" lang="en-GB" sz="2000"/>
              <a:t>kernel tracing</a:t>
            </a:r>
            <a:r>
              <a:rPr lang="en-GB" sz="2000"/>
              <a:t> and the busybox utility </a:t>
            </a:r>
            <a:r>
              <a:rPr b="1" lang="en-GB" sz="2000"/>
              <a:t>crond</a:t>
            </a:r>
            <a:r>
              <a:rPr lang="en-GB" sz="2000"/>
              <a:t> for scheduled execution of scripts.</a:t>
            </a:r>
            <a:endParaRPr sz="2000"/>
          </a:p>
          <a:p>
            <a:pPr indent="-355600" lvl="0" marL="457200" rtl="0" algn="l">
              <a:spcBef>
                <a:spcPts val="0"/>
              </a:spcBef>
              <a:spcAft>
                <a:spcPts val="0"/>
              </a:spcAft>
              <a:buSzPts val="2000"/>
              <a:buChar char="●"/>
            </a:pPr>
            <a:r>
              <a:rPr lang="en-GB" sz="2000"/>
              <a:t>The device was boot up, and all the debug messages were obtained in order to be examined.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did [Contd.]</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A script was written in the router itself which takes the log output produced by the ath10k driver and puts it in a file, which can then be accessed later.</a:t>
            </a:r>
            <a:endParaRPr sz="1900"/>
          </a:p>
          <a:p>
            <a:pPr indent="-349250" lvl="0" marL="457200" rtl="0" algn="l">
              <a:spcBef>
                <a:spcPts val="0"/>
              </a:spcBef>
              <a:spcAft>
                <a:spcPts val="0"/>
              </a:spcAft>
              <a:buSzPts val="1900"/>
              <a:buChar char="●"/>
            </a:pPr>
            <a:r>
              <a:rPr lang="en-GB" sz="1900"/>
              <a:t>We installed the </a:t>
            </a:r>
            <a:r>
              <a:rPr b="1" lang="en-GB" sz="1900"/>
              <a:t>trace-cmd</a:t>
            </a:r>
            <a:r>
              <a:rPr lang="en-GB" sz="1900"/>
              <a:t> package, which is a front-end user space tool for </a:t>
            </a:r>
            <a:r>
              <a:rPr b="1" lang="en-GB" sz="1900"/>
              <a:t>ftrace</a:t>
            </a:r>
            <a:r>
              <a:rPr lang="en-GB" sz="1900"/>
              <a:t> (a utility for tracing kernel functions), but then shifted to using </a:t>
            </a:r>
            <a:r>
              <a:rPr b="1" lang="en-GB" sz="1900"/>
              <a:t>debug</a:t>
            </a:r>
            <a:r>
              <a:rPr lang="en-GB" sz="1900"/>
              <a:t> instead of </a:t>
            </a:r>
            <a:r>
              <a:rPr b="1" lang="en-GB" sz="1900"/>
              <a:t>trace </a:t>
            </a:r>
            <a:r>
              <a:rPr lang="en-GB" sz="1900"/>
              <a:t>to get the error messages.</a:t>
            </a:r>
            <a:endParaRPr sz="1900"/>
          </a:p>
          <a:p>
            <a:pPr indent="-349250" lvl="0" marL="457200" rtl="0" algn="l">
              <a:spcBef>
                <a:spcPts val="0"/>
              </a:spcBef>
              <a:spcAft>
                <a:spcPts val="0"/>
              </a:spcAft>
              <a:buSzPts val="1900"/>
              <a:buChar char="●"/>
            </a:pPr>
            <a:r>
              <a:rPr lang="en-GB" sz="1900"/>
              <a:t>The </a:t>
            </a:r>
            <a:r>
              <a:rPr b="1" lang="en-GB" sz="1900"/>
              <a:t>cron</a:t>
            </a:r>
            <a:r>
              <a:rPr lang="en-GB" sz="1900"/>
              <a:t> utility was used on the router side to schedule the execution of the script to update the contents of the log output file periodically (automatically from router startup). This ensures that the debug information is up-to-date (in real-time).</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did [Contd.]</a:t>
            </a:r>
            <a:endParaRPr/>
          </a:p>
        </p:txBody>
      </p:sp>
      <p:sp>
        <p:nvSpPr>
          <p:cNvPr id="87" name="Google Shape;87;p18"/>
          <p:cNvSpPr txBox="1"/>
          <p:nvPr>
            <p:ph idx="1" type="body"/>
          </p:nvPr>
        </p:nvSpPr>
        <p:spPr>
          <a:xfrm>
            <a:off x="311700" y="1055000"/>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A simple menu based interface was developed on the laptop connected to the router in order to fetch the debug messages and parse them. The menu interface is designed to tolerate basic incorrect inputs.</a:t>
            </a:r>
            <a:endParaRPr b="1" sz="1900"/>
          </a:p>
          <a:p>
            <a:pPr indent="-349250" lvl="0" marL="457200" rtl="0" algn="l">
              <a:spcBef>
                <a:spcPts val="0"/>
              </a:spcBef>
              <a:spcAft>
                <a:spcPts val="0"/>
              </a:spcAft>
              <a:buSzPts val="1900"/>
              <a:buChar char="●"/>
            </a:pPr>
            <a:r>
              <a:rPr lang="en-GB" sz="1900"/>
              <a:t>The file containing the log output that was created in the router can be fetched using </a:t>
            </a:r>
            <a:r>
              <a:rPr b="1" lang="en-GB" sz="1900"/>
              <a:t>scp</a:t>
            </a:r>
            <a:r>
              <a:rPr lang="en-GB" sz="1900"/>
              <a:t>. The messages are parsed from the log output, and subsequently printed in the terminal in a human readable format. </a:t>
            </a:r>
            <a:endParaRPr sz="1900"/>
          </a:p>
          <a:p>
            <a:pPr indent="-349250" lvl="0" marL="457200" rtl="0" algn="l">
              <a:spcBef>
                <a:spcPts val="0"/>
              </a:spcBef>
              <a:spcAft>
                <a:spcPts val="0"/>
              </a:spcAft>
              <a:buSzPts val="1900"/>
              <a:buChar char="●"/>
            </a:pPr>
            <a:r>
              <a:rPr lang="en-GB" sz="1900"/>
              <a:t>All the STAs that are connected have their log history stored in files identified by their MAC addresses. Through the menu interface, the parsed messages for a particular STA can be displayed.</a:t>
            </a:r>
            <a:endParaRPr sz="1900"/>
          </a:p>
          <a:p>
            <a:pPr indent="-349250" lvl="0" marL="457200" rtl="0" algn="l">
              <a:spcBef>
                <a:spcPts val="0"/>
              </a:spcBef>
              <a:spcAft>
                <a:spcPts val="0"/>
              </a:spcAft>
              <a:buSzPts val="1900"/>
              <a:buChar char="●"/>
            </a:pPr>
            <a:r>
              <a:rPr lang="en-GB" sz="1900"/>
              <a:t>A file contains a list of all the MAC addresses that connected with the router.</a:t>
            </a:r>
            <a:endParaRPr sz="1900"/>
          </a:p>
          <a:p>
            <a:pPr indent="0" lvl="0" marL="0" rtl="0" algn="l">
              <a:lnSpc>
                <a:spcPct val="108000"/>
              </a:lnSpc>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did [Contd.]</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Once the basic menu interface was set-up, we started working on a GUI application to run everything as a stand alone app.</a:t>
            </a:r>
            <a:endParaRPr/>
          </a:p>
          <a:p>
            <a:pPr indent="-342900" lvl="0" marL="457200" rtl="0" algn="l">
              <a:spcBef>
                <a:spcPts val="0"/>
              </a:spcBef>
              <a:spcAft>
                <a:spcPts val="0"/>
              </a:spcAft>
              <a:buSzPts val="1800"/>
              <a:buChar char="●"/>
            </a:pPr>
            <a:r>
              <a:rPr lang="en-GB"/>
              <a:t>The GUI was created and all the functionality was integrated.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Compilation</a:t>
            </a:r>
            <a:endParaRPr/>
          </a:p>
        </p:txBody>
      </p:sp>
      <p:sp>
        <p:nvSpPr>
          <p:cNvPr id="99" name="Google Shape;99;p2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20000"/>
              </a:lnSpc>
              <a:spcBef>
                <a:spcPts val="0"/>
              </a:spcBef>
              <a:spcAft>
                <a:spcPts val="0"/>
              </a:spcAft>
              <a:buNone/>
            </a:pPr>
            <a:r>
              <a:rPr lang="en-GB"/>
              <a:t>                     	</a:t>
            </a:r>
            <a:endParaRPr/>
          </a:p>
        </p:txBody>
      </p:sp>
      <p:sp>
        <p:nvSpPr>
          <p:cNvPr id="100" name="Google Shape;100;p2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p:txBody>
      </p:sp>
      <p:pic>
        <p:nvPicPr>
          <p:cNvPr id="101" name="Google Shape;101;p20"/>
          <p:cNvPicPr preferRelativeResize="0"/>
          <p:nvPr/>
        </p:nvPicPr>
        <p:blipFill rotWithShape="1">
          <a:blip r:embed="rId3">
            <a:alphaModFix/>
          </a:blip>
          <a:srcRect b="59484" l="41549" r="20443" t="1580"/>
          <a:stretch/>
        </p:blipFill>
        <p:spPr>
          <a:xfrm>
            <a:off x="311700" y="1184650"/>
            <a:ext cx="2959126" cy="1709501"/>
          </a:xfrm>
          <a:prstGeom prst="rect">
            <a:avLst/>
          </a:prstGeom>
          <a:noFill/>
          <a:ln>
            <a:noFill/>
          </a:ln>
        </p:spPr>
      </p:pic>
      <p:pic>
        <p:nvPicPr>
          <p:cNvPr id="102" name="Google Shape;102;p20"/>
          <p:cNvPicPr preferRelativeResize="0"/>
          <p:nvPr/>
        </p:nvPicPr>
        <p:blipFill rotWithShape="1">
          <a:blip r:embed="rId4">
            <a:alphaModFix/>
          </a:blip>
          <a:srcRect b="56798" l="41127" r="20363" t="1416"/>
          <a:stretch/>
        </p:blipFill>
        <p:spPr>
          <a:xfrm>
            <a:off x="3289613" y="1184650"/>
            <a:ext cx="2793796" cy="1709501"/>
          </a:xfrm>
          <a:prstGeom prst="rect">
            <a:avLst/>
          </a:prstGeom>
          <a:noFill/>
          <a:ln>
            <a:noFill/>
          </a:ln>
        </p:spPr>
      </p:pic>
      <p:pic>
        <p:nvPicPr>
          <p:cNvPr id="103" name="Google Shape;103;p20"/>
          <p:cNvPicPr preferRelativeResize="0"/>
          <p:nvPr/>
        </p:nvPicPr>
        <p:blipFill rotWithShape="1">
          <a:blip r:embed="rId5">
            <a:alphaModFix/>
          </a:blip>
          <a:srcRect b="57000" l="41900" r="20608" t="2035"/>
          <a:stretch/>
        </p:blipFill>
        <p:spPr>
          <a:xfrm>
            <a:off x="6148100" y="1184650"/>
            <a:ext cx="2789642" cy="1709501"/>
          </a:xfrm>
          <a:prstGeom prst="rect">
            <a:avLst/>
          </a:prstGeom>
          <a:noFill/>
          <a:ln>
            <a:noFill/>
          </a:ln>
        </p:spPr>
      </p:pic>
      <p:pic>
        <p:nvPicPr>
          <p:cNvPr id="104" name="Google Shape;104;p20"/>
          <p:cNvPicPr preferRelativeResize="0"/>
          <p:nvPr/>
        </p:nvPicPr>
        <p:blipFill rotWithShape="1">
          <a:blip r:embed="rId6">
            <a:alphaModFix/>
          </a:blip>
          <a:srcRect b="56975" l="41479" r="20251" t="2126"/>
          <a:stretch/>
        </p:blipFill>
        <p:spPr>
          <a:xfrm>
            <a:off x="934000" y="3119075"/>
            <a:ext cx="2959124" cy="1778359"/>
          </a:xfrm>
          <a:prstGeom prst="rect">
            <a:avLst/>
          </a:prstGeom>
          <a:noFill/>
          <a:ln>
            <a:noFill/>
          </a:ln>
        </p:spPr>
      </p:pic>
      <p:pic>
        <p:nvPicPr>
          <p:cNvPr id="105" name="Google Shape;105;p20"/>
          <p:cNvPicPr preferRelativeResize="0"/>
          <p:nvPr/>
        </p:nvPicPr>
        <p:blipFill rotWithShape="1">
          <a:blip r:embed="rId7">
            <a:alphaModFix/>
          </a:blip>
          <a:srcRect b="56771" l="41346" r="20465" t="1674"/>
          <a:stretch/>
        </p:blipFill>
        <p:spPr>
          <a:xfrm>
            <a:off x="5583950" y="3119075"/>
            <a:ext cx="2906294" cy="1778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File containing the log output</a:t>
            </a:r>
            <a:endParaRPr/>
          </a:p>
        </p:txBody>
      </p:sp>
      <p:pic>
        <p:nvPicPr>
          <p:cNvPr id="111" name="Google Shape;111;p21"/>
          <p:cNvPicPr preferRelativeResize="0"/>
          <p:nvPr/>
        </p:nvPicPr>
        <p:blipFill>
          <a:blip r:embed="rId3">
            <a:alphaModFix/>
          </a:blip>
          <a:stretch>
            <a:fillRect/>
          </a:stretch>
        </p:blipFill>
        <p:spPr>
          <a:xfrm>
            <a:off x="2649475" y="1162625"/>
            <a:ext cx="3845038"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